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8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450" autoAdjust="0"/>
  </p:normalViewPr>
  <p:slideViewPr>
    <p:cSldViewPr snapToGrid="0">
      <p:cViewPr>
        <p:scale>
          <a:sx n="56" d="100"/>
          <a:sy n="56" d="100"/>
        </p:scale>
        <p:origin x="10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7B026-A1E3-4434-A953-E194C11E03A2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90313-679A-4F16-96B7-75BC6983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4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90313-679A-4F16-96B7-75BC69837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Tool used and how every team-mate learned the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No of wireframes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90313-679A-4F16-96B7-75BC698370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7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3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9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1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2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CED3-2766-83A8-9629-2495DAADC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05" y="233733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GDP-I</a:t>
            </a:r>
            <a:br>
              <a:rPr lang="en-US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Midterm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F32BD-64C4-68D1-82AC-93DDC99D1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15" y="3226675"/>
            <a:ext cx="5414255" cy="307935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u="sng" dirty="0">
                <a:solidFill>
                  <a:schemeClr val="tx1"/>
                </a:solidFill>
              </a:rPr>
              <a:t>Team Members: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Kopparthi Sai Dinesh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Chepuri Tagore Charith,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Emani Aasrita,          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Dasari Vamshika,    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Maddela Tejaswi,   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Veldanda Sailaxmi</a:t>
            </a:r>
          </a:p>
          <a:p>
            <a:pPr algn="l"/>
            <a:endParaRPr 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6" name="Picture 45" descr="A mosaic of colorful geometric shapes">
            <a:extLst>
              <a:ext uri="{FF2B5EF4-FFF2-40B4-BE49-F238E27FC236}">
                <a16:creationId xmlns:a16="http://schemas.microsoft.com/office/drawing/2014/main" id="{8DD5B689-4637-109B-F657-4DD7E1183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" r="3459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551428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DA96-AB13-266B-C0CC-E7BC1154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/>
              <a:t>Work Completed - </a:t>
            </a:r>
            <a:r>
              <a:rPr lang="en-US" sz="3600" b="1" dirty="0">
                <a:solidFill>
                  <a:schemeClr val="tx1"/>
                </a:solidFill>
              </a:rPr>
              <a:t>Research into Development Environment Setup</a:t>
            </a:r>
            <a:endParaRPr lang="en-US" sz="3600" b="1" dirty="0"/>
          </a:p>
        </p:txBody>
      </p:sp>
      <p:pic>
        <p:nvPicPr>
          <p:cNvPr id="4" name="Content Placeholder 4" descr="A screenshot of a computer">
            <a:extLst>
              <a:ext uri="{FF2B5EF4-FFF2-40B4-BE49-F238E27FC236}">
                <a16:creationId xmlns:a16="http://schemas.microsoft.com/office/drawing/2014/main" id="{498727F1-D2AE-7979-8325-D8CE4731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64" y="1552431"/>
            <a:ext cx="6919730" cy="4377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E0B1FD-0E4D-A42E-E20B-6BA81CDAA6ED}"/>
              </a:ext>
            </a:extLst>
          </p:cNvPr>
          <p:cNvSpPr/>
          <p:nvPr/>
        </p:nvSpPr>
        <p:spPr>
          <a:xfrm>
            <a:off x="4679796" y="4176074"/>
            <a:ext cx="1626736" cy="4850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038D7C-781B-C968-52ED-519755637313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flipH="1">
            <a:off x="3321111" y="4418588"/>
            <a:ext cx="1358685" cy="1168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C409BE-55B7-AFCF-2C2A-27990B605CF4}"/>
              </a:ext>
            </a:extLst>
          </p:cNvPr>
          <p:cNvSpPr txBox="1"/>
          <p:nvPr/>
        </p:nvSpPr>
        <p:spPr>
          <a:xfrm flipH="1">
            <a:off x="609600" y="4199437"/>
            <a:ext cx="271151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Branch ‘main’ : Source code hosting.</a:t>
            </a:r>
          </a:p>
          <a:p>
            <a:r>
              <a:rPr lang="en-US" sz="1200" dirty="0"/>
              <a:t>Branch ‘dev’: Branch for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0436349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E71C-C817-A201-0240-4E59A4B9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Completed – System Architecture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A221DB-6608-887E-BDCD-3E34B2C876BC}"/>
              </a:ext>
            </a:extLst>
          </p:cNvPr>
          <p:cNvCxnSpPr>
            <a:cxnSpLocks/>
          </p:cNvCxnSpPr>
          <p:nvPr/>
        </p:nvCxnSpPr>
        <p:spPr>
          <a:xfrm flipV="1">
            <a:off x="3677255" y="2953426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8" descr="A screen shot of a cellphone&#10;&#10;Description automatically generated">
            <a:extLst>
              <a:ext uri="{FF2B5EF4-FFF2-40B4-BE49-F238E27FC236}">
                <a16:creationId xmlns:a16="http://schemas.microsoft.com/office/drawing/2014/main" id="{DAC437CD-538A-D8DB-DB3E-CD2CDD73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09" y="2194919"/>
            <a:ext cx="1240949" cy="1059815"/>
          </a:xfr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4FC369-6113-9CAF-7DD7-2B583394B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33" y="2194919"/>
            <a:ext cx="769067" cy="10598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319713-8E7A-7C58-E3D0-FF4C516072C1}"/>
              </a:ext>
            </a:extLst>
          </p:cNvPr>
          <p:cNvCxnSpPr>
            <a:cxnSpLocks/>
          </p:cNvCxnSpPr>
          <p:nvPr/>
        </p:nvCxnSpPr>
        <p:spPr>
          <a:xfrm flipV="1">
            <a:off x="6261211" y="2714823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0A0B430-142B-1FC4-18B1-C63D5BA3D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86" y="2194920"/>
            <a:ext cx="769067" cy="10598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F78248-7EF6-4DDC-86EC-22DA97F77BA7}"/>
              </a:ext>
            </a:extLst>
          </p:cNvPr>
          <p:cNvCxnSpPr>
            <a:cxnSpLocks/>
          </p:cNvCxnSpPr>
          <p:nvPr/>
        </p:nvCxnSpPr>
        <p:spPr>
          <a:xfrm>
            <a:off x="2907696" y="3429000"/>
            <a:ext cx="0" cy="8585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white cell phone with a blue screen and green and red rectangles&#10;&#10;Description automatically generated">
            <a:extLst>
              <a:ext uri="{FF2B5EF4-FFF2-40B4-BE49-F238E27FC236}">
                <a16:creationId xmlns:a16="http://schemas.microsoft.com/office/drawing/2014/main" id="{8505926B-787C-6A9D-0819-F9E2B25BE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06" y="4525314"/>
            <a:ext cx="1240949" cy="1059816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AFAF92-6A24-0C94-F838-EE97216CD5CC}"/>
              </a:ext>
            </a:extLst>
          </p:cNvPr>
          <p:cNvCxnSpPr>
            <a:cxnSpLocks/>
          </p:cNvCxnSpPr>
          <p:nvPr/>
        </p:nvCxnSpPr>
        <p:spPr>
          <a:xfrm flipV="1">
            <a:off x="3538327" y="3254733"/>
            <a:ext cx="2034212" cy="1800489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77ACCC-FA7F-20EC-8E1C-C7788B873C0B}"/>
              </a:ext>
            </a:extLst>
          </p:cNvPr>
          <p:cNvCxnSpPr>
            <a:cxnSpLocks/>
          </p:cNvCxnSpPr>
          <p:nvPr/>
        </p:nvCxnSpPr>
        <p:spPr>
          <a:xfrm flipH="1" flipV="1">
            <a:off x="3677255" y="2714824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532073-131F-0BC5-B437-31028B567412}"/>
              </a:ext>
            </a:extLst>
          </p:cNvPr>
          <p:cNvCxnSpPr>
            <a:cxnSpLocks/>
          </p:cNvCxnSpPr>
          <p:nvPr/>
        </p:nvCxnSpPr>
        <p:spPr>
          <a:xfrm flipH="1" flipV="1">
            <a:off x="6261211" y="2953426"/>
            <a:ext cx="1484464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E4764B-3DA5-A417-89C6-FD1BD623B770}"/>
              </a:ext>
            </a:extLst>
          </p:cNvPr>
          <p:cNvCxnSpPr>
            <a:cxnSpLocks/>
          </p:cNvCxnSpPr>
          <p:nvPr/>
        </p:nvCxnSpPr>
        <p:spPr>
          <a:xfrm flipV="1">
            <a:off x="3258879" y="3429000"/>
            <a:ext cx="0" cy="8585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2B3363-095E-9883-E81A-F5CDB6DB5D49}"/>
              </a:ext>
            </a:extLst>
          </p:cNvPr>
          <p:cNvCxnSpPr/>
          <p:nvPr/>
        </p:nvCxnSpPr>
        <p:spPr>
          <a:xfrm rot="10800000" flipV="1">
            <a:off x="3538328" y="3254733"/>
            <a:ext cx="2392463" cy="2088544"/>
          </a:xfrm>
          <a:prstGeom prst="bentConnector3">
            <a:avLst>
              <a:gd name="adj1" fmla="val 1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FBA7290-1690-6E30-E2CF-9F364A4A0295}"/>
              </a:ext>
            </a:extLst>
          </p:cNvPr>
          <p:cNvSpPr/>
          <p:nvPr/>
        </p:nvSpPr>
        <p:spPr>
          <a:xfrm>
            <a:off x="2325757" y="1739348"/>
            <a:ext cx="1549557" cy="4196994"/>
          </a:xfrm>
          <a:prstGeom prst="rect">
            <a:avLst/>
          </a:prstGeo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A48406-3627-61D8-941D-E991FA441667}"/>
              </a:ext>
            </a:extLst>
          </p:cNvPr>
          <p:cNvSpPr/>
          <p:nvPr/>
        </p:nvSpPr>
        <p:spPr>
          <a:xfrm>
            <a:off x="4876800" y="1739348"/>
            <a:ext cx="4027714" cy="1689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5A31A-CC56-4A58-EAD7-0FBFFBE668CA}"/>
              </a:ext>
            </a:extLst>
          </p:cNvPr>
          <p:cNvSpPr txBox="1"/>
          <p:nvPr/>
        </p:nvSpPr>
        <p:spPr>
          <a:xfrm>
            <a:off x="2547257" y="1417189"/>
            <a:ext cx="10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62F6B5-693B-4F33-C961-79E90EA94107}"/>
              </a:ext>
            </a:extLst>
          </p:cNvPr>
          <p:cNvSpPr txBox="1"/>
          <p:nvPr/>
        </p:nvSpPr>
        <p:spPr>
          <a:xfrm>
            <a:off x="6383509" y="1417189"/>
            <a:ext cx="101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093D6-D69D-D4B4-D7B4-DF9275193318}"/>
              </a:ext>
            </a:extLst>
          </p:cNvPr>
          <p:cNvSpPr txBox="1"/>
          <p:nvPr/>
        </p:nvSpPr>
        <p:spPr>
          <a:xfrm>
            <a:off x="2570763" y="1976981"/>
            <a:ext cx="1059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Authentication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4B69B-83C7-EAE7-9FB2-054B14647E5E}"/>
              </a:ext>
            </a:extLst>
          </p:cNvPr>
          <p:cNvSpPr txBox="1"/>
          <p:nvPr/>
        </p:nvSpPr>
        <p:spPr>
          <a:xfrm>
            <a:off x="5413070" y="2064113"/>
            <a:ext cx="574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960C85-700C-315A-86CD-E07A352CF1AD}"/>
              </a:ext>
            </a:extLst>
          </p:cNvPr>
          <p:cNvSpPr txBox="1"/>
          <p:nvPr/>
        </p:nvSpPr>
        <p:spPr>
          <a:xfrm>
            <a:off x="7910885" y="1978030"/>
            <a:ext cx="769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700E3-144D-BCC1-40BB-D055EEEB90A6}"/>
              </a:ext>
            </a:extLst>
          </p:cNvPr>
          <p:cNvSpPr txBox="1"/>
          <p:nvPr/>
        </p:nvSpPr>
        <p:spPr>
          <a:xfrm>
            <a:off x="2570763" y="5558100"/>
            <a:ext cx="1005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81188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516E-2A4A-F4D3-AC7E-158FF9B9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b="1" dirty="0"/>
              <a:t>Work Completed – System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DC8C-942A-FB5C-96AC-8FB40BE8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Proposed Tools and Technologies: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User Authentication:</a:t>
            </a:r>
          </a:p>
          <a:p>
            <a:pPr lvl="1"/>
            <a:r>
              <a:rPr lang="en-US" sz="1800" b="1" dirty="0"/>
              <a:t>Firebase Authentication: </a:t>
            </a:r>
            <a:r>
              <a:rPr lang="en-US" sz="1800" dirty="0"/>
              <a:t>A popular authentication service by Google that provides secure user sign-ins.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User Interface:</a:t>
            </a:r>
          </a:p>
          <a:p>
            <a:pPr lvl="1"/>
            <a:r>
              <a:rPr lang="en-US" sz="1800" b="1" dirty="0"/>
              <a:t>XML Layout: </a:t>
            </a:r>
            <a:r>
              <a:rPr lang="en-US" sz="1800" dirty="0"/>
              <a:t>To define the structure and appearance of UI components within Android app screens.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Server:</a:t>
            </a:r>
          </a:p>
          <a:p>
            <a:pPr lvl="1"/>
            <a:r>
              <a:rPr lang="en-US" sz="1800" b="1" dirty="0"/>
              <a:t>Node.js: </a:t>
            </a:r>
            <a:r>
              <a:rPr lang="en-US" sz="1800" dirty="0"/>
              <a:t>Backend frameworks for server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Database:</a:t>
            </a:r>
          </a:p>
          <a:p>
            <a:pPr lvl="1"/>
            <a:r>
              <a:rPr lang="en-US" sz="1800" b="1" dirty="0"/>
              <a:t>Firebase Realtime Database, SQLite: </a:t>
            </a:r>
            <a:r>
              <a:rPr lang="en-US" sz="1800" dirty="0"/>
              <a:t>Database for server-based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 Parsing:</a:t>
            </a:r>
          </a:p>
          <a:p>
            <a:pPr lvl="1"/>
            <a:r>
              <a:rPr lang="en-US" sz="1800" b="1" dirty="0"/>
              <a:t>Java: </a:t>
            </a:r>
            <a:r>
              <a:rPr lang="en-US" sz="1800" dirty="0"/>
              <a:t>CSV parsing using libraries like Apache Commons CSV.</a:t>
            </a:r>
            <a:endParaRPr lang="en-US" sz="1800" b="1" dirty="0"/>
          </a:p>
          <a:p>
            <a:pPr lvl="1"/>
            <a:r>
              <a:rPr lang="en-US" sz="1800" b="1" dirty="0"/>
              <a:t>Python: </a:t>
            </a:r>
            <a:r>
              <a:rPr lang="en-US" sz="1800" dirty="0"/>
              <a:t> Built-in ‘csv’ module.</a:t>
            </a:r>
          </a:p>
        </p:txBody>
      </p:sp>
    </p:spTree>
    <p:extLst>
      <p:ext uri="{BB962C8B-B14F-4D97-AF65-F5344CB8AC3E}">
        <p14:creationId xmlns:p14="http://schemas.microsoft.com/office/powerpoint/2010/main" val="2049969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FF7F-0AD5-FBF6-1B68-98062ACC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27D2-4FEF-EB99-7818-D4906DC2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Kopparthi Sai Dinesh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Developing designs for both the departments and programs screens.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Conducting research pertaining to the establishment of a development environment.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Setting</a:t>
            </a:r>
            <a:r>
              <a:rPr lang="en-US" sz="2200" baseline="0" dirty="0"/>
              <a:t> up of git repository and implementing required branch settings.</a:t>
            </a:r>
            <a:endParaRPr lang="en-US" sz="22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Chepuri Tagore Charith</a:t>
            </a: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Compiling the design elements for the departments screen to finalize the wireframe.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Designing the navigation structure for the wireframes.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Research into tools</a:t>
            </a:r>
            <a:r>
              <a:rPr lang="en-US" sz="2000" baseline="0" dirty="0"/>
              <a:t> and technologies and develop environment.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Veldanda Sailaxmi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Collecting data pertaining to the departments and programs at Northwest Missouri State University and storing it in an Excel file.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Designing and compiling the elements for the courses screen to finalize the wireframe.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Defining</a:t>
            </a:r>
            <a:r>
              <a:rPr lang="en-US" sz="2000" baseline="0" dirty="0"/>
              <a:t> the system architecture for the application.</a:t>
            </a:r>
            <a:endParaRPr lang="en-US" sz="2000" dirty="0"/>
          </a:p>
          <a:p>
            <a:pPr marL="914400" lvl="1" indent="-5143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0005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0777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54BE-114B-A91B-551E-4A1BA12E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8E09-41DB-4225-4B20-6BBE75150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Emani Aasrita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Designing and implementing the wireframe for the application's login screen.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Assembling the design elements for the program screen and courses screen.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Defining</a:t>
            </a:r>
            <a:r>
              <a:rPr lang="en-US" sz="2000" baseline="0" dirty="0"/>
              <a:t> the system architecture for the application.</a:t>
            </a: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Dasari Vamshika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Compiling the design elements for the programs screen to finalize the wireframe.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Designing the navigation structure for the wireframes.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Research</a:t>
            </a:r>
            <a:r>
              <a:rPr lang="en-US" sz="2000" baseline="0" dirty="0"/>
              <a:t> into tools and technologies for the application.</a:t>
            </a: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</a:rPr>
              <a:t>Maddela Tejaswi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Collecting data pertaining to the departments and programs at Northwest Missouri State University and storing it in an Excel file.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Assembling the design elements for the program screen and courses screen.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Research</a:t>
            </a:r>
            <a:r>
              <a:rPr lang="en-US" sz="2000" baseline="0" dirty="0"/>
              <a:t> into tools and technologies for the application.</a:t>
            </a:r>
            <a:endParaRPr lang="en-US" sz="2000" dirty="0"/>
          </a:p>
          <a:p>
            <a:pPr marL="914400" lvl="1" indent="-5143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0005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16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73C-34C3-0B8A-F107-2C861BF9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to Complete in Next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49F8B-891B-052E-A3DE-8905AFC66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into detailed technology stack required for each component of the project.</a:t>
            </a:r>
          </a:p>
          <a:p>
            <a:r>
              <a:rPr lang="en-US" dirty="0"/>
              <a:t>Create Android Project with perfect configuration.</a:t>
            </a:r>
          </a:p>
          <a:p>
            <a:r>
              <a:rPr lang="en-US" dirty="0"/>
              <a:t>Create XML Layouts for the application screens.</a:t>
            </a:r>
          </a:p>
        </p:txBody>
      </p:sp>
    </p:spTree>
    <p:extLst>
      <p:ext uri="{BB962C8B-B14F-4D97-AF65-F5344CB8AC3E}">
        <p14:creationId xmlns:p14="http://schemas.microsoft.com/office/powerpoint/2010/main" val="6539062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4D5F-135E-F179-3D7F-9FF764F9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55924"/>
            <a:ext cx="10972800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2562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512C-D26F-6BEA-025E-280DD8C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1097722"/>
          </a:xfrm>
        </p:spPr>
        <p:txBody>
          <a:bodyPr anchor="b">
            <a:normAutofit/>
          </a:bodyPr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8303-C655-29BF-2667-E29E98CCC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53768"/>
            <a:ext cx="11260318" cy="4435567"/>
          </a:xfrm>
        </p:spPr>
        <p:txBody>
          <a:bodyPr anchor="t">
            <a:normAutofit/>
          </a:bodyPr>
          <a:lstStyle/>
          <a:p>
            <a:pPr marL="2286000" lvl="5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342900" lvl="3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Work Completed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/>
              <a:t>Requirement Gathering</a:t>
            </a:r>
            <a:endParaRPr lang="en-US" sz="1600" dirty="0">
              <a:solidFill>
                <a:schemeClr val="tx1"/>
              </a:solidFill>
            </a:endParaRP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Defining Scope and Objectives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Wireframes Design and Creation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Navigation for Wireframes </a:t>
            </a:r>
            <a:endParaRPr lang="en-US" sz="1600" dirty="0"/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Research into Development Environment Setup</a:t>
            </a:r>
          </a:p>
          <a:p>
            <a:pPr marL="800100" lvl="4" indent="-342900"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Defining System Architecture</a:t>
            </a:r>
            <a:endParaRPr lang="en-US" sz="2400" dirty="0">
              <a:solidFill>
                <a:schemeClr val="tx1"/>
              </a:solidFill>
            </a:endParaRPr>
          </a:p>
          <a:p>
            <a:pPr marL="342900" lvl="3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400" dirty="0"/>
              <a:t> Contribution</a:t>
            </a:r>
            <a:endParaRPr lang="en-US" sz="2400" dirty="0">
              <a:solidFill>
                <a:schemeClr val="tx1"/>
              </a:solidFill>
            </a:endParaRPr>
          </a:p>
          <a:p>
            <a:pPr marL="0" lvl="3" indent="0">
              <a:buClr>
                <a:schemeClr val="tx1"/>
              </a:buClr>
              <a:buNone/>
            </a:pPr>
            <a:r>
              <a:rPr lang="en-US" sz="2400" dirty="0"/>
              <a:t>3. Work to Complete in Next Weeks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3" indent="-457200">
              <a:buClr>
                <a:schemeClr val="tx1"/>
              </a:buClr>
              <a:buFont typeface="+mj-lt"/>
              <a:buAutoNum type="arabicPeriod" startAt="2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1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F008-E879-B885-640F-9AFCC0DD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Completed – Requirement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4F42-EBCB-84A0-F3CD-6F949885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5273094"/>
          </a:xfrm>
        </p:spPr>
        <p:txBody>
          <a:bodyPr>
            <a:normAutofit/>
          </a:bodyPr>
          <a:lstStyle/>
          <a:p>
            <a:r>
              <a:rPr lang="en-US" sz="2400" dirty="0"/>
              <a:t>Develop a user-friendly institutional Android Application with the following components: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Login screen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Department Screen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Programs Screen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Course Screen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Assignment Screen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Student Dashboard Screen</a:t>
            </a:r>
          </a:p>
          <a:p>
            <a:r>
              <a:rPr lang="en-US" sz="2400" dirty="0"/>
              <a:t>Program that manipulates data in multiple CSV files to create a single CSV that stores relevant data.</a:t>
            </a:r>
          </a:p>
          <a:p>
            <a:r>
              <a:rPr lang="en-US" sz="2400" dirty="0"/>
              <a:t>Based on the role of person (Administrator, Instructor, and Student) who sign in into the application, the data being displayed in the application needs to be changed.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725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D5DC-3E30-BA69-60B2-D48D54B9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Completed – Defining Scope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87691-D042-A751-697D-8A55A510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/>
              <a:t>Weekly objectives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1 - 2 : Requirement gathering, defining scope and objectives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3 - 4: Wireframes Design and Creation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5 - 9: Development Environment Setup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10 - 12: Development - User Authentication and Navigation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dirty="0"/>
              <a:t>Week 13 - 15: CSV Parsing and Data Processing</a:t>
            </a:r>
          </a:p>
          <a:p>
            <a:pPr marL="400050" lvl="1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880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15DD-4F2F-0964-BADC-7469F17B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Completed – Wireframes Design and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A41BD-4646-3158-475A-79640A41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Selected Figma for the creation of wireframes. Utilized online tutorials and resources to understand Figma's capabilities.</a:t>
            </a:r>
          </a:p>
          <a:p>
            <a:r>
              <a:rPr lang="en-US" sz="2400" dirty="0"/>
              <a:t>Interactive wireframes for three fourth of the screens of the application were created, which include: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Login Screen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Departments Screen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Programs Screen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Courses Screen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283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B7EB-101B-19FF-C225-018C407E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7504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Work Completed – Wireframes Design and Creation</a:t>
            </a: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E0A60F9A-E8BA-C769-A897-3FCFF10F4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9" y="1535928"/>
            <a:ext cx="2036683" cy="452596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51B3D-1398-872B-2370-B5DA5DEFA2F7}"/>
              </a:ext>
            </a:extLst>
          </p:cNvPr>
          <p:cNvSpPr txBox="1"/>
          <p:nvPr/>
        </p:nvSpPr>
        <p:spPr>
          <a:xfrm flipH="1">
            <a:off x="1226347" y="6167321"/>
            <a:ext cx="151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Screen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F7465A4E-39EB-8CE0-901F-41B5A9FA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82" y="1370504"/>
            <a:ext cx="2036683" cy="4670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ACFE3-427B-AB85-63CD-9EE5A40029EF}"/>
              </a:ext>
            </a:extLst>
          </p:cNvPr>
          <p:cNvSpPr txBox="1"/>
          <p:nvPr/>
        </p:nvSpPr>
        <p:spPr>
          <a:xfrm flipH="1">
            <a:off x="6096000" y="6167321"/>
            <a:ext cx="2494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Departments Screen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08A77A-8982-BDC7-6C38-CBA5221EAFBC}"/>
              </a:ext>
            </a:extLst>
          </p:cNvPr>
          <p:cNvSpPr/>
          <p:nvPr/>
        </p:nvSpPr>
        <p:spPr>
          <a:xfrm>
            <a:off x="1017346" y="3584932"/>
            <a:ext cx="1986908" cy="551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041A9-9852-E0EF-CD76-783888440C96}"/>
              </a:ext>
            </a:extLst>
          </p:cNvPr>
          <p:cNvCxnSpPr>
            <a:stCxn id="10" idx="3"/>
          </p:cNvCxnSpPr>
          <p:nvPr/>
        </p:nvCxnSpPr>
        <p:spPr>
          <a:xfrm>
            <a:off x="3004254" y="3860464"/>
            <a:ext cx="1013039" cy="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692E06-1401-F096-A8D5-B7950EC50A6E}"/>
              </a:ext>
            </a:extLst>
          </p:cNvPr>
          <p:cNvSpPr txBox="1"/>
          <p:nvPr/>
        </p:nvSpPr>
        <p:spPr>
          <a:xfrm>
            <a:off x="4017293" y="3629630"/>
            <a:ext cx="188722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Text fields to enter </a:t>
            </a:r>
            <a:r>
              <a:rPr lang="en-US" sz="1200" b="1" dirty="0"/>
              <a:t>Username</a:t>
            </a:r>
            <a:r>
              <a:rPr lang="en-US" sz="1200" dirty="0"/>
              <a:t> and </a:t>
            </a:r>
            <a:r>
              <a:rPr lang="en-US" sz="1200" b="1" dirty="0"/>
              <a:t>Password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2DCE37-29AB-30CA-5B6B-AA3F350FBC7E}"/>
              </a:ext>
            </a:extLst>
          </p:cNvPr>
          <p:cNvSpPr/>
          <p:nvPr/>
        </p:nvSpPr>
        <p:spPr>
          <a:xfrm>
            <a:off x="1737360" y="4339244"/>
            <a:ext cx="569422" cy="22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20F1CC-F87F-3B89-033E-8E9F6E2EA86C}"/>
              </a:ext>
            </a:extLst>
          </p:cNvPr>
          <p:cNvCxnSpPr/>
          <p:nvPr/>
        </p:nvCxnSpPr>
        <p:spPr>
          <a:xfrm>
            <a:off x="2022070" y="4559531"/>
            <a:ext cx="0" cy="290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7FCF5B-A337-6408-DC6C-59EE9D4D2737}"/>
              </a:ext>
            </a:extLst>
          </p:cNvPr>
          <p:cNvCxnSpPr/>
          <p:nvPr/>
        </p:nvCxnSpPr>
        <p:spPr>
          <a:xfrm>
            <a:off x="2022070" y="4850459"/>
            <a:ext cx="1944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1F47D3-114A-7F8E-526F-F63B02EC5664}"/>
              </a:ext>
            </a:extLst>
          </p:cNvPr>
          <p:cNvSpPr txBox="1"/>
          <p:nvPr/>
        </p:nvSpPr>
        <p:spPr>
          <a:xfrm>
            <a:off x="3966163" y="4538582"/>
            <a:ext cx="203668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Sign in </a:t>
            </a:r>
            <a:r>
              <a:rPr lang="en-US" sz="1200" dirty="0"/>
              <a:t>Button: Validates Credentials and takes to home page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36E987-8D0D-12C2-9EA1-AB3F86283C54}"/>
              </a:ext>
            </a:extLst>
          </p:cNvPr>
          <p:cNvSpPr/>
          <p:nvPr/>
        </p:nvSpPr>
        <p:spPr>
          <a:xfrm>
            <a:off x="7881538" y="1864196"/>
            <a:ext cx="401156" cy="188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41431F-EBF3-0987-1521-D0ED927E2A86}"/>
              </a:ext>
            </a:extLst>
          </p:cNvPr>
          <p:cNvCxnSpPr/>
          <p:nvPr/>
        </p:nvCxnSpPr>
        <p:spPr>
          <a:xfrm>
            <a:off x="4909127" y="1173018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FAF855-5030-1401-E1AE-F256C6F14892}"/>
              </a:ext>
            </a:extLst>
          </p:cNvPr>
          <p:cNvCxnSpPr>
            <a:stCxn id="23" idx="3"/>
          </p:cNvCxnSpPr>
          <p:nvPr/>
        </p:nvCxnSpPr>
        <p:spPr>
          <a:xfrm>
            <a:off x="8282694" y="1958586"/>
            <a:ext cx="1144072" cy="2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 descr="A close-up of a sign&#10;&#10;Description automatically generated">
            <a:extLst>
              <a:ext uri="{FF2B5EF4-FFF2-40B4-BE49-F238E27FC236}">
                <a16:creationId xmlns:a16="http://schemas.microsoft.com/office/drawing/2014/main" id="{C270D5D1-6152-BDCB-4088-65F17E40B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66" y="1535928"/>
            <a:ext cx="1671379" cy="83773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6C56526-B8E4-44DD-9BFD-AC21185B8671}"/>
              </a:ext>
            </a:extLst>
          </p:cNvPr>
          <p:cNvSpPr/>
          <p:nvPr/>
        </p:nvSpPr>
        <p:spPr>
          <a:xfrm>
            <a:off x="9572730" y="2023068"/>
            <a:ext cx="559358" cy="22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B2D0E-F6B3-638F-093B-38EF5F1112CB}"/>
              </a:ext>
            </a:extLst>
          </p:cNvPr>
          <p:cNvSpPr/>
          <p:nvPr/>
        </p:nvSpPr>
        <p:spPr>
          <a:xfrm>
            <a:off x="10410092" y="2023068"/>
            <a:ext cx="559358" cy="22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055B07-2A3C-85E4-883C-070C908666F9}"/>
              </a:ext>
            </a:extLst>
          </p:cNvPr>
          <p:cNvCxnSpPr>
            <a:stCxn id="30" idx="2"/>
          </p:cNvCxnSpPr>
          <p:nvPr/>
        </p:nvCxnSpPr>
        <p:spPr>
          <a:xfrm flipH="1">
            <a:off x="9847385" y="2250831"/>
            <a:ext cx="5024" cy="609969"/>
          </a:xfrm>
          <a:prstGeom prst="line">
            <a:avLst/>
          </a:prstGeom>
          <a:ln w="9525"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EBA887-63C3-29CC-2707-40087AC2630C}"/>
              </a:ext>
            </a:extLst>
          </p:cNvPr>
          <p:cNvCxnSpPr>
            <a:stCxn id="31" idx="2"/>
          </p:cNvCxnSpPr>
          <p:nvPr/>
        </p:nvCxnSpPr>
        <p:spPr>
          <a:xfrm>
            <a:off x="10689771" y="2250831"/>
            <a:ext cx="1675" cy="609969"/>
          </a:xfrm>
          <a:prstGeom prst="line">
            <a:avLst/>
          </a:prstGeom>
          <a:ln w="9525"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9FC650-F51A-E22B-D5DD-2ABA9B602403}"/>
              </a:ext>
            </a:extLst>
          </p:cNvPr>
          <p:cNvSpPr txBox="1"/>
          <p:nvPr/>
        </p:nvSpPr>
        <p:spPr>
          <a:xfrm>
            <a:off x="9245964" y="2860800"/>
            <a:ext cx="105632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Stays on the same page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D9A459-E8FF-30D8-A4A5-461F866C3103}"/>
              </a:ext>
            </a:extLst>
          </p:cNvPr>
          <p:cNvSpPr txBox="1"/>
          <p:nvPr/>
        </p:nvSpPr>
        <p:spPr>
          <a:xfrm>
            <a:off x="10363200" y="2860800"/>
            <a:ext cx="97734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Redirects to home page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0664DD-2F82-A97C-7B94-263196A1199D}"/>
              </a:ext>
            </a:extLst>
          </p:cNvPr>
          <p:cNvSpPr/>
          <p:nvPr/>
        </p:nvSpPr>
        <p:spPr>
          <a:xfrm>
            <a:off x="6412443" y="3681194"/>
            <a:ext cx="1786759" cy="2099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A17404-7D1B-7293-EE09-E88C60A2F90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199202" y="4730941"/>
            <a:ext cx="11731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A5F8317-602F-9AC4-ABA8-229FBE50B405}"/>
              </a:ext>
            </a:extLst>
          </p:cNvPr>
          <p:cNvSpPr txBox="1"/>
          <p:nvPr/>
        </p:nvSpPr>
        <p:spPr>
          <a:xfrm flipH="1">
            <a:off x="9366728" y="4500109"/>
            <a:ext cx="11731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View to select departments </a:t>
            </a:r>
          </a:p>
        </p:txBody>
      </p:sp>
    </p:spTree>
    <p:extLst>
      <p:ext uri="{BB962C8B-B14F-4D97-AF65-F5344CB8AC3E}">
        <p14:creationId xmlns:p14="http://schemas.microsoft.com/office/powerpoint/2010/main" val="3841014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2" grpId="0" animBg="1"/>
      <p:bldP spid="23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796D-3453-CBE2-568B-72C865AE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Completed – Wireframes Design and Creation</a:t>
            </a:r>
          </a:p>
        </p:txBody>
      </p:sp>
      <p:pic>
        <p:nvPicPr>
          <p:cNvPr id="5" name="Content Placeholder 4" descr="Several images of people using computers&#10;&#10;Description automatically generated">
            <a:extLst>
              <a:ext uri="{FF2B5EF4-FFF2-40B4-BE49-F238E27FC236}">
                <a16:creationId xmlns:a16="http://schemas.microsoft.com/office/drawing/2014/main" id="{443578F0-1C4D-0CA6-ED40-6AEA089AD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04" y="1569718"/>
            <a:ext cx="2036683" cy="4525963"/>
          </a:xfrm>
          <a:ln>
            <a:solidFill>
              <a:schemeClr val="tx1"/>
            </a:solidFill>
          </a:ln>
        </p:spPr>
      </p:pic>
      <p:pic>
        <p:nvPicPr>
          <p:cNvPr id="9" name="Picture 8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AC11E1E6-AF04-3FD5-3D46-DB8845EF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27" y="1569718"/>
            <a:ext cx="2036683" cy="4525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1207C-9DB8-635D-0D3D-32A3CF7DA6C0}"/>
              </a:ext>
            </a:extLst>
          </p:cNvPr>
          <p:cNvSpPr txBox="1"/>
          <p:nvPr/>
        </p:nvSpPr>
        <p:spPr>
          <a:xfrm>
            <a:off x="997004" y="6155580"/>
            <a:ext cx="203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Programs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13124-3A77-62DA-9D83-18E8E54E42F6}"/>
              </a:ext>
            </a:extLst>
          </p:cNvPr>
          <p:cNvSpPr txBox="1"/>
          <p:nvPr/>
        </p:nvSpPr>
        <p:spPr>
          <a:xfrm>
            <a:off x="6762853" y="6155580"/>
            <a:ext cx="1821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Courses Screen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7A2CFC-395D-88B0-B0C6-33DBB6975E29}"/>
              </a:ext>
            </a:extLst>
          </p:cNvPr>
          <p:cNvSpPr/>
          <p:nvPr/>
        </p:nvSpPr>
        <p:spPr>
          <a:xfrm>
            <a:off x="2633105" y="1990884"/>
            <a:ext cx="366983" cy="14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14075-858F-16F2-586C-07EA8120FE3F}"/>
              </a:ext>
            </a:extLst>
          </p:cNvPr>
          <p:cNvSpPr/>
          <p:nvPr/>
        </p:nvSpPr>
        <p:spPr>
          <a:xfrm>
            <a:off x="1097280" y="2268696"/>
            <a:ext cx="223024" cy="213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C978E7-2ECC-0A40-9779-66FD4AD4F751}"/>
              </a:ext>
            </a:extLst>
          </p:cNvPr>
          <p:cNvSpPr/>
          <p:nvPr/>
        </p:nvSpPr>
        <p:spPr>
          <a:xfrm>
            <a:off x="1097280" y="2867891"/>
            <a:ext cx="1859676" cy="300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8AB78A-DF67-0001-E58E-3CBAA96C1FA2}"/>
              </a:ext>
            </a:extLst>
          </p:cNvPr>
          <p:cNvSpPr/>
          <p:nvPr/>
        </p:nvSpPr>
        <p:spPr>
          <a:xfrm>
            <a:off x="6716846" y="2268696"/>
            <a:ext cx="243589" cy="213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807DBC-343E-43F0-8587-26CC8C02B207}"/>
              </a:ext>
            </a:extLst>
          </p:cNvPr>
          <p:cNvSpPr/>
          <p:nvPr/>
        </p:nvSpPr>
        <p:spPr>
          <a:xfrm>
            <a:off x="8271164" y="1990884"/>
            <a:ext cx="374072" cy="14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AD008-EBBC-C5F2-5570-881C84628405}"/>
              </a:ext>
            </a:extLst>
          </p:cNvPr>
          <p:cNvSpPr/>
          <p:nvPr/>
        </p:nvSpPr>
        <p:spPr>
          <a:xfrm>
            <a:off x="6561117" y="3069771"/>
            <a:ext cx="2321626" cy="2612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6F55F5-B174-4506-1B68-4770CEBAF9F4}"/>
              </a:ext>
            </a:extLst>
          </p:cNvPr>
          <p:cNvCxnSpPr>
            <a:stCxn id="13" idx="2"/>
          </p:cNvCxnSpPr>
          <p:nvPr/>
        </p:nvCxnSpPr>
        <p:spPr>
          <a:xfrm>
            <a:off x="1208792" y="2482673"/>
            <a:ext cx="0" cy="1332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D7581E-6D6D-281D-B1C0-6C35FA40566F}"/>
              </a:ext>
            </a:extLst>
          </p:cNvPr>
          <p:cNvCxnSpPr/>
          <p:nvPr/>
        </p:nvCxnSpPr>
        <p:spPr>
          <a:xfrm>
            <a:off x="1208792" y="2627453"/>
            <a:ext cx="24256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C8B4241-DE43-948B-8396-02D9011FFF5D}"/>
              </a:ext>
            </a:extLst>
          </p:cNvPr>
          <p:cNvSpPr txBox="1"/>
          <p:nvPr/>
        </p:nvSpPr>
        <p:spPr>
          <a:xfrm>
            <a:off x="3633410" y="2406226"/>
            <a:ext cx="130833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Redirects user to previous screen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6FDDC2-0EBF-6D5A-15A5-D672954D5B8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963478" y="2375685"/>
            <a:ext cx="7533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D611B8-1811-FB4C-BF41-CB5D4C4F8F3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941744" y="2627453"/>
            <a:ext cx="1021734" cy="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FB92BA-68F1-8894-A0EE-144F6556715F}"/>
              </a:ext>
            </a:extLst>
          </p:cNvPr>
          <p:cNvCxnSpPr>
            <a:cxnSpLocks/>
          </p:cNvCxnSpPr>
          <p:nvPr/>
        </p:nvCxnSpPr>
        <p:spPr>
          <a:xfrm>
            <a:off x="5963478" y="2367256"/>
            <a:ext cx="0" cy="2698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69941B-1B63-5F6A-943D-50551E2409A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56956" y="4370120"/>
            <a:ext cx="930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A43AC7B-A803-B7CA-78E0-420527D31DC8}"/>
              </a:ext>
            </a:extLst>
          </p:cNvPr>
          <p:cNvSpPr txBox="1"/>
          <p:nvPr/>
        </p:nvSpPr>
        <p:spPr>
          <a:xfrm flipH="1">
            <a:off x="3887568" y="4139286"/>
            <a:ext cx="105417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View to select Program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0E570-53FC-9675-457C-E055A5BFDAED}"/>
              </a:ext>
            </a:extLst>
          </p:cNvPr>
          <p:cNvCxnSpPr>
            <a:cxnSpLocks/>
          </p:cNvCxnSpPr>
          <p:nvPr/>
        </p:nvCxnSpPr>
        <p:spPr>
          <a:xfrm>
            <a:off x="8882743" y="4370120"/>
            <a:ext cx="930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A656B42-DE5C-F037-A44F-9E63FD87F905}"/>
              </a:ext>
            </a:extLst>
          </p:cNvPr>
          <p:cNvSpPr txBox="1"/>
          <p:nvPr/>
        </p:nvSpPr>
        <p:spPr>
          <a:xfrm flipH="1">
            <a:off x="9813355" y="4139286"/>
            <a:ext cx="105417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View to select Course</a:t>
            </a:r>
          </a:p>
        </p:txBody>
      </p:sp>
    </p:spTree>
    <p:extLst>
      <p:ext uri="{BB962C8B-B14F-4D97-AF65-F5344CB8AC3E}">
        <p14:creationId xmlns:p14="http://schemas.microsoft.com/office/powerpoint/2010/main" val="3266018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43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CFBB-9FD0-0322-2D4F-ADE4910A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Work Completed - </a:t>
            </a:r>
            <a:r>
              <a:rPr lang="en-US" sz="3600" b="1" dirty="0">
                <a:solidFill>
                  <a:schemeClr val="tx1"/>
                </a:solidFill>
              </a:rPr>
              <a:t>Navigation for Wireframes</a:t>
            </a:r>
            <a:endParaRPr lang="en-US" sz="3600" b="1" dirty="0"/>
          </a:p>
        </p:txBody>
      </p:sp>
      <p:pic>
        <p:nvPicPr>
          <p:cNvPr id="4" name="rpreplay-final1696961074_IW8YLFuM">
            <a:hlinkClick r:id="" action="ppaction://media"/>
            <a:extLst>
              <a:ext uri="{FF2B5EF4-FFF2-40B4-BE49-F238E27FC236}">
                <a16:creationId xmlns:a16="http://schemas.microsoft.com/office/drawing/2014/main" id="{2758C0CB-3D09-B094-F19D-7BB1611DFB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07" y="1263112"/>
            <a:ext cx="2630568" cy="542440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5614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6FFC-CD81-1BEA-121A-66EA690A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Work Completed - </a:t>
            </a:r>
            <a:r>
              <a:rPr lang="en-US" sz="3600" b="1" dirty="0">
                <a:solidFill>
                  <a:schemeClr val="tx1"/>
                </a:solidFill>
              </a:rPr>
              <a:t>Research into Development Environment Setup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B3DB-6B80-7FBD-26ED-07504823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1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</a:rPr>
              <a:t>Branch Workflow:</a:t>
            </a:r>
            <a:endParaRPr lang="en-US" sz="20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Create two main branches -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master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and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Team members create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feature branches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from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for their work.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Work is done in these feature branches to isolate changes.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</a:rPr>
              <a:t>Collaboration and Review:</a:t>
            </a:r>
            <a:endParaRPr lang="en-US" sz="20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After completing work, initiate a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merge request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from the feature branch to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Team reviews changes, ensuring code quality and functionality.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If approved, merge into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; else, iterate on improvements.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</a:rPr>
              <a:t>Stable Releases:</a:t>
            </a:r>
            <a:endParaRPr lang="en-US" sz="20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Periodically merge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development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into </a:t>
            </a:r>
            <a:r>
              <a:rPr lang="en-US" sz="2000" b="1" i="0" dirty="0">
                <a:solidFill>
                  <a:srgbClr val="374151"/>
                </a:solidFill>
                <a:effectLst/>
              </a:rPr>
              <a:t>master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 to create stable releases.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15082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73CDBEF9-1227-41BF-8C89-FFE3C6E0E16E}" vid="{ABF4F23E-A263-43EA-9662-12795E560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1726</TotalTime>
  <Words>826</Words>
  <Application>Microsoft Office PowerPoint</Application>
  <PresentationFormat>Widescreen</PresentationFormat>
  <Paragraphs>129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Theme1</vt:lpstr>
      <vt:lpstr>GDP-I Midterm Presentation</vt:lpstr>
      <vt:lpstr>Contents</vt:lpstr>
      <vt:lpstr>Work Completed – Requirement Gathering</vt:lpstr>
      <vt:lpstr>Work Completed – Defining Scope and Objectives</vt:lpstr>
      <vt:lpstr>Work Completed – Wireframes Design and Creation</vt:lpstr>
      <vt:lpstr>Work Completed – Wireframes Design and Creation</vt:lpstr>
      <vt:lpstr>Work Completed – Wireframes Design and Creation</vt:lpstr>
      <vt:lpstr>Work Completed - Navigation for Wireframes</vt:lpstr>
      <vt:lpstr>Work Completed - Research into Development Environment Setup</vt:lpstr>
      <vt:lpstr>Work Completed - Research into Development Environment Setup</vt:lpstr>
      <vt:lpstr>Work Completed – System Architecture</vt:lpstr>
      <vt:lpstr>Work Completed – System Architecture</vt:lpstr>
      <vt:lpstr>Contribution</vt:lpstr>
      <vt:lpstr>Contribution</vt:lpstr>
      <vt:lpstr>Work to Complete in Next Weeks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GDP-I Midterm Presentation</dc:title>
  <dc:creator>Kopparthi,Sai Dinesh</dc:creator>
  <cp:lastModifiedBy>Kopparthi,Sai Dinesh</cp:lastModifiedBy>
  <cp:revision>21</cp:revision>
  <dcterms:created xsi:type="dcterms:W3CDTF">2023-10-09T02:37:59Z</dcterms:created>
  <dcterms:modified xsi:type="dcterms:W3CDTF">2023-10-11T03:13:55Z</dcterms:modified>
</cp:coreProperties>
</file>